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0" r:id="rId7"/>
    <p:sldId id="262" r:id="rId8"/>
    <p:sldId id="270" r:id="rId9"/>
    <p:sldId id="263" r:id="rId10"/>
    <p:sldId id="264" r:id="rId11"/>
    <p:sldId id="265" r:id="rId12"/>
    <p:sldId id="266" r:id="rId13"/>
    <p:sldId id="271" r:id="rId14"/>
    <p:sldId id="267" r:id="rId15"/>
    <p:sldId id="268" r:id="rId16"/>
    <p:sldId id="272" r:id="rId17"/>
    <p:sldId id="273" r:id="rId18"/>
    <p:sldId id="274" r:id="rId19"/>
    <p:sldId id="275" r:id="rId20"/>
    <p:sldId id="276" r:id="rId21"/>
    <p:sldId id="277"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D93902-B724-4901-B5EA-31272CC06178}" type="datetimeFigureOut">
              <a:rPr lang="es-CL" smtClean="0"/>
              <a:pPr/>
              <a:t>10-06-2013</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F202B84-B1DC-4F34-878B-CCDAE3797E82}" type="slidenum">
              <a:rPr lang="es-CL" smtClean="0"/>
              <a:pPr/>
              <a:t>‹Nº›</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93902-B724-4901-B5EA-31272CC06178}" type="datetimeFigureOut">
              <a:rPr lang="es-CL" smtClean="0"/>
              <a:pPr/>
              <a:t>10-06-2013</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02B84-B1DC-4F34-878B-CCDAE3797E82}"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b="1" dirty="0" smtClean="0"/>
              <a:t>Métodos Mineros </a:t>
            </a:r>
            <a:endParaRPr lang="es-CL" b="1" dirty="0"/>
          </a:p>
        </p:txBody>
      </p:sp>
      <p:sp>
        <p:nvSpPr>
          <p:cNvPr id="3" name="2 Subtítulo"/>
          <p:cNvSpPr>
            <a:spLocks noGrp="1"/>
          </p:cNvSpPr>
          <p:nvPr>
            <p:ph type="subTitle" idx="1"/>
          </p:nvPr>
        </p:nvSpPr>
        <p:spPr/>
        <p:txBody>
          <a:bodyPr/>
          <a:lstStyle/>
          <a:p>
            <a:r>
              <a:rPr lang="es-CL" b="1" dirty="0" smtClean="0">
                <a:solidFill>
                  <a:schemeClr val="tx1"/>
                </a:solidFill>
              </a:rPr>
              <a:t>HUNDIMIENTO</a:t>
            </a:r>
          </a:p>
          <a:p>
            <a:endParaRPr lang="es-CL" b="1" dirty="0" smtClean="0">
              <a:solidFill>
                <a:schemeClr val="tx1"/>
              </a:solidFill>
            </a:endParaRPr>
          </a:p>
          <a:p>
            <a:r>
              <a:rPr lang="es-CL" b="1" dirty="0" smtClean="0">
                <a:solidFill>
                  <a:schemeClr val="tx1"/>
                </a:solidFill>
              </a:rPr>
              <a:t>Profesor: Jorge López Carrasco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378619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3786190"/>
            <a:ext cx="9144000" cy="27622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214290"/>
            <a:ext cx="8072494" cy="5909310"/>
          </a:xfrm>
          <a:prstGeom prst="rect">
            <a:avLst/>
          </a:prstGeom>
        </p:spPr>
        <p:txBody>
          <a:bodyPr wrap="square">
            <a:spAutoFit/>
          </a:bodyPr>
          <a:lstStyle/>
          <a:p>
            <a:r>
              <a:rPr lang="es-CL" sz="2400" b="1" dirty="0" smtClean="0"/>
              <a:t>Diseño</a:t>
            </a:r>
          </a:p>
          <a:p>
            <a:endParaRPr lang="es-CL" sz="2400" b="1" dirty="0" smtClean="0"/>
          </a:p>
          <a:p>
            <a:r>
              <a:rPr lang="es-CL" sz="2200" b="1" dirty="0" smtClean="0"/>
              <a:t>Simplificando bastante las cosas, en lo esencial, el diseño de un block Caving lo determina la clasificación geomecanica del macizo rocoso a hundir, que se traduce en una estimación de la granulometría esperada del material producto del hundimiento</a:t>
            </a:r>
            <a:r>
              <a:rPr lang="es-CL" sz="2200" dirty="0" smtClean="0"/>
              <a:t>.</a:t>
            </a:r>
          </a:p>
          <a:p>
            <a:r>
              <a:rPr lang="es-CL" sz="2200" dirty="0" smtClean="0"/>
              <a:t>Numerosas investigaciones con modelos a escala, validadas por la práctica, concluyen que el diámetro de la columna que se extrae aisladamente por un punto de extracción es proporcional al tamaño del material. Si la extracción o tiraje es interactiva, vale decir, a partir de puntos de extracción múltiples, ese diámetro puede aumentar hasta 1,5 veces.</a:t>
            </a:r>
          </a:p>
          <a:p>
            <a:r>
              <a:rPr lang="es-CL" sz="2200" dirty="0" smtClean="0"/>
              <a:t>En suma, la granulometría o tamaño del producto determina el espaciamiento máximo posible de la malla de extracción, de modo que los elipsoides de tiraje se interceptan. A su vez, dicho espaciamiento determina la configuración geométrica modular del sistema de labores.</a:t>
            </a:r>
            <a:endParaRPr lang="es-CL"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71480"/>
            <a:ext cx="9144000" cy="3877985"/>
          </a:xfrm>
          <a:prstGeom prst="rect">
            <a:avLst/>
          </a:prstGeom>
        </p:spPr>
        <p:txBody>
          <a:bodyPr wrap="square">
            <a:spAutoFit/>
          </a:bodyPr>
          <a:lstStyle/>
          <a:p>
            <a:r>
              <a:rPr lang="es-CL" sz="2400" b="1" dirty="0" smtClean="0"/>
              <a:t>Arranque</a:t>
            </a:r>
          </a:p>
          <a:p>
            <a:endParaRPr lang="es-CL" sz="2400" b="1" dirty="0" smtClean="0"/>
          </a:p>
          <a:p>
            <a:r>
              <a:rPr lang="es-CL" sz="2200" dirty="0" smtClean="0"/>
              <a:t>Sólo se requiere perforación y tronadura para socavar o cortar la base de la columna mineralizada, corte de una altura que oscila entre 5 a 15 m. A esta operación se le denomina hundimiento, y se realiza con tiros radiales en abanico de 50 a 75 mm de diámetro barrenados con jumbos</a:t>
            </a:r>
          </a:p>
          <a:p>
            <a:r>
              <a:rPr lang="es-CL" sz="2200" dirty="0" smtClean="0"/>
              <a:t> electro-hidráulicos.</a:t>
            </a:r>
          </a:p>
          <a:p>
            <a:r>
              <a:rPr lang="es-CL" sz="2200" dirty="0" smtClean="0"/>
              <a:t> La longitud de estos tiros puede variar entre unos 5 a 20 m.</a:t>
            </a:r>
          </a:p>
          <a:p>
            <a:r>
              <a:rPr lang="es-CL" sz="2200" dirty="0" smtClean="0"/>
              <a:t>El resto de la columna se desploma y se fragmento por el efecto combinado de los esfuerzos naturales que actúan sobre el macizo rocoso y el desequilibrio generado por el proceso de socavación basal.</a:t>
            </a:r>
            <a:endParaRPr lang="es-CL"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186309"/>
          </a:xfrm>
          <a:prstGeom prst="rect">
            <a:avLst/>
          </a:prstGeom>
        </p:spPr>
        <p:txBody>
          <a:bodyPr wrap="square">
            <a:spAutoFit/>
          </a:bodyPr>
          <a:lstStyle/>
          <a:p>
            <a:r>
              <a:rPr lang="es-CL" sz="2400" b="1" dirty="0" smtClean="0"/>
              <a:t>Manejo de mineral</a:t>
            </a:r>
          </a:p>
          <a:p>
            <a:endParaRPr lang="es-CL" sz="2400" b="1" dirty="0" smtClean="0"/>
          </a:p>
          <a:p>
            <a:r>
              <a:rPr lang="es-CL" sz="2200" b="1" dirty="0" smtClean="0"/>
              <a:t>• Sistema convencional con extracción manual</a:t>
            </a:r>
            <a:r>
              <a:rPr lang="es-CL" sz="2200" dirty="0" smtClean="0"/>
              <a:t>.</a:t>
            </a:r>
          </a:p>
          <a:p>
            <a:r>
              <a:rPr lang="es-CL" sz="2200" dirty="0" smtClean="0"/>
              <a:t> Se aplica en cuerpos mineralizados de fácil hundibilidad, que se fragmentan generando un material o producto de granulometría fina a mediana.</a:t>
            </a:r>
          </a:p>
          <a:p>
            <a:r>
              <a:rPr lang="es-CL" sz="2200" dirty="0" smtClean="0"/>
              <a:t>        o Las dimensiones de la malla de extracción varían entre 7,5 x 7,5 m hasta     unos 12,0 x 12,0 m.</a:t>
            </a:r>
          </a:p>
          <a:p>
            <a:r>
              <a:rPr lang="es-CL" sz="2200" dirty="0" smtClean="0"/>
              <a:t>       o Operarios de extracción o “buitreros”, como se les llama aquí en Chile,</a:t>
            </a:r>
          </a:p>
          <a:p>
            <a:r>
              <a:rPr lang="es-CL" sz="2200" dirty="0" smtClean="0"/>
              <a:t>manipulan las compuertas emplazadas en el nivel de producción, haciendo</a:t>
            </a:r>
          </a:p>
          <a:p>
            <a:r>
              <a:rPr lang="es-CL" sz="2200" dirty="0" smtClean="0"/>
              <a:t>correr el mineral a través de una parrilla de control de tamaño. Rendimientos</a:t>
            </a:r>
          </a:p>
          <a:p>
            <a:r>
              <a:rPr lang="es-CL" sz="2200" dirty="0" smtClean="0"/>
              <a:t>normales del orden de 150 a 500 [ton / hombre – turno] según el tipo de roca.</a:t>
            </a:r>
          </a:p>
          <a:p>
            <a:r>
              <a:rPr lang="es-CL" sz="2200" dirty="0" smtClean="0"/>
              <a:t>     o El material grueso que no pasa por la parrilla es reducido a golpes de mazo en la misma parrilla. Si el problema de atascamiento se produce en el embudo, se recurre a pequeñas cargas explosivas.</a:t>
            </a:r>
          </a:p>
          <a:p>
            <a:r>
              <a:rPr lang="es-CL" sz="2200" dirty="0" smtClean="0"/>
              <a:t>     o El mineral se traspasa directamente por gravedad a un nivel de transporte (FFCC, cintas transportadoras o camiones) a través de sistemas de piques</a:t>
            </a:r>
          </a:p>
          <a:p>
            <a:r>
              <a:rPr lang="es-CL" sz="2200" dirty="0" smtClean="0"/>
              <a:t>ramificados.</a:t>
            </a:r>
          </a:p>
          <a:p>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14290"/>
            <a:ext cx="9001156" cy="4832092"/>
          </a:xfrm>
          <a:prstGeom prst="rect">
            <a:avLst/>
          </a:prstGeom>
        </p:spPr>
        <p:txBody>
          <a:bodyPr wrap="square">
            <a:spAutoFit/>
          </a:bodyPr>
          <a:lstStyle/>
          <a:p>
            <a:r>
              <a:rPr lang="es-CL" sz="2200" b="1" dirty="0" smtClean="0"/>
              <a:t>• Extracción mecanizada con equipos LHD</a:t>
            </a:r>
            <a:r>
              <a:rPr lang="es-CL" sz="2200" dirty="0" smtClean="0"/>
              <a:t>. </a:t>
            </a:r>
          </a:p>
          <a:p>
            <a:r>
              <a:rPr lang="es-CL" sz="2200" dirty="0" smtClean="0"/>
              <a:t>Se aplica cuando se trata de macizos rocosos competentes, poco fracturados, que se hunden generando fragmentos o colpas de gran tamaño. Se utilizan palas de 8 a 10 yardas cúbicas de capacidad.</a:t>
            </a:r>
          </a:p>
          <a:p>
            <a:r>
              <a:rPr lang="es-CL" sz="2200" dirty="0" smtClean="0"/>
              <a:t>o Las dimensiones de la malla de extracción pueden variar en este caso entre</a:t>
            </a:r>
          </a:p>
          <a:p>
            <a:r>
              <a:rPr lang="es-CL" sz="2200" dirty="0" smtClean="0"/>
              <a:t>12,0 x 12,0 m hasta unos 17,0 x 17,0 m.</a:t>
            </a:r>
          </a:p>
          <a:p>
            <a:r>
              <a:rPr lang="es-CL" sz="2200" dirty="0" smtClean="0"/>
              <a:t>o Los equipos LHD extraen y cargan el mineral desde los puntos de extracción y lo transportan hasta los puntos de traspaso regularmente distribuidos a</a:t>
            </a:r>
          </a:p>
          <a:p>
            <a:r>
              <a:rPr lang="es-CL" sz="2200" dirty="0" smtClean="0"/>
              <a:t>distancias del orden de 80 a 120 m. Su rendimiento puede variar entre unas</a:t>
            </a:r>
          </a:p>
          <a:p>
            <a:r>
              <a:rPr lang="es-CL" sz="2200" dirty="0" smtClean="0"/>
              <a:t>600 a 1.200 [ton/turno].</a:t>
            </a:r>
          </a:p>
          <a:p>
            <a:r>
              <a:rPr lang="es-CL" sz="2200" dirty="0" smtClean="0"/>
              <a:t>o Las colpas de grandes dimensiones que la pala no es capaz de cargar se</a:t>
            </a:r>
          </a:p>
          <a:p>
            <a:r>
              <a:rPr lang="es-CL" sz="2200" dirty="0" smtClean="0"/>
              <a:t>reducen de tamaño en los mismos puntos de extracción utilizando cargas</a:t>
            </a:r>
          </a:p>
          <a:p>
            <a:r>
              <a:rPr lang="es-CL" sz="2200" dirty="0" smtClean="0"/>
              <a:t>explosivas.</a:t>
            </a:r>
          </a:p>
          <a:p>
            <a:endParaRPr lang="es-CL"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51344"/>
            <a:ext cx="8358246" cy="3816429"/>
          </a:xfrm>
          <a:prstGeom prst="rect">
            <a:avLst/>
          </a:prstGeom>
        </p:spPr>
        <p:txBody>
          <a:bodyPr wrap="square">
            <a:spAutoFit/>
          </a:bodyPr>
          <a:lstStyle/>
          <a:p>
            <a:r>
              <a:rPr lang="es-CL" sz="2200" dirty="0" smtClean="0"/>
              <a:t>Un segundo control de tamaño se realiza en los puntos de vaciado dotados de parrillas o alternativamente en un subnivel inferior en cámaras de picado especialmente dispuestas para estos fines. En ambos casos se utilizan martillos picadores estacionarios o semiestacionarios</a:t>
            </a:r>
          </a:p>
          <a:p>
            <a:r>
              <a:rPr lang="es-CL" sz="2200" dirty="0" smtClean="0"/>
              <a:t>de accionamiento hidráulico.</a:t>
            </a:r>
          </a:p>
          <a:p>
            <a:r>
              <a:rPr lang="es-CL" sz="2200" dirty="0" smtClean="0"/>
              <a:t>La capacidad productiva del sistema de extracción se mide o expresa en [ton / m2 hundido x día]. Este índice depende de las características de hundibilidad de la columna mineralizada, estimándose en la práctica como razonable valores promedio comprendidos entre 0,4 y 1,2</a:t>
            </a:r>
          </a:p>
          <a:p>
            <a:r>
              <a:rPr lang="es-CL" sz="2200" dirty="0" smtClean="0"/>
              <a:t>[ton / m2 hundido x día], incluyendo los puntos de extracción fuera de servicio por reparaciones.</a:t>
            </a:r>
            <a:endParaRPr lang="es-CL"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586418"/>
          </a:xfrm>
          <a:prstGeom prst="rect">
            <a:avLst/>
          </a:prstGeom>
        </p:spPr>
        <p:txBody>
          <a:bodyPr wrap="square">
            <a:spAutoFit/>
          </a:bodyPr>
          <a:lstStyle/>
          <a:p>
            <a:r>
              <a:rPr lang="es-CL" sz="2400" b="1" dirty="0" smtClean="0"/>
              <a:t>Ventilación</a:t>
            </a:r>
          </a:p>
          <a:p>
            <a:endParaRPr lang="es-CL" sz="2400" b="1" dirty="0" smtClean="0"/>
          </a:p>
          <a:p>
            <a:r>
              <a:rPr lang="es-CL" sz="2200" dirty="0" smtClean="0"/>
              <a:t>El block caving es un método que requiere un suministro intensivo de ventilación, en especial al nivel de producción, donde se concentran un conjunto de operaciones altamente contaminantes con presencia de personal: extracción y traspaso (polvo); tronadura secundaria (gases); y también, en muchos casos, carguío y transporte con equipo diesel</a:t>
            </a:r>
          </a:p>
          <a:p>
            <a:r>
              <a:rPr lang="es-CL" sz="2200" dirty="0" smtClean="0"/>
              <a:t>(polvo y gases).</a:t>
            </a:r>
          </a:p>
          <a:p>
            <a:r>
              <a:rPr lang="es-CL" sz="2200" dirty="0" smtClean="0"/>
              <a:t>La solución clásica es disponer un subnivel de ventilación ubicado unos pocos metros más abajo del nivel de producción (15 a 30 m). Consiste en un conjunto de galerías paralelas coincidentes y alineadas con las galerías de cabecera o cruzados de acceso a los bloques.</a:t>
            </a:r>
          </a:p>
          <a:p>
            <a:r>
              <a:rPr lang="es-CL" sz="2200" dirty="0" smtClean="0"/>
              <a:t>El aire fresco se inyecta a las galerías de producción a través de chimeneas, recorre estas galerías y retorna al subnivel de ventilación por otras chimeneas similares ubicadas en la línea de bloques siguiente.</a:t>
            </a:r>
          </a:p>
          <a:p>
            <a:r>
              <a:rPr lang="es-CL" sz="2200" dirty="0" smtClean="0"/>
              <a:t>Para tales efectos, es necesario disponer de túneles y/o piques principales de inyección y extracción de aire, dotados de los correspondientes ventiladores. </a:t>
            </a:r>
            <a:r>
              <a:rPr lang="es-CL" sz="2200" b="1" dirty="0" smtClean="0"/>
              <a:t>Estas labores forman parte de lo que se denomina infraestructura general de la mina.</a:t>
            </a:r>
            <a:endParaRPr lang="es-CL" sz="2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5570756"/>
          </a:xfrm>
          <a:prstGeom prst="rect">
            <a:avLst/>
          </a:prstGeom>
        </p:spPr>
        <p:txBody>
          <a:bodyPr wrap="square">
            <a:spAutoFit/>
          </a:bodyPr>
          <a:lstStyle/>
          <a:p>
            <a:r>
              <a:rPr lang="es-CL" sz="2400" b="1" dirty="0" smtClean="0"/>
              <a:t>Fortificación</a:t>
            </a:r>
          </a:p>
          <a:p>
            <a:endParaRPr lang="es-CL" sz="2400" b="1" dirty="0" smtClean="0"/>
          </a:p>
          <a:p>
            <a:r>
              <a:rPr lang="es-CL" sz="2200" dirty="0" smtClean="0"/>
              <a:t>El principal problema dice relación con la estabilidad de las labores del nivel de producción.</a:t>
            </a:r>
          </a:p>
          <a:p>
            <a:r>
              <a:rPr lang="es-CL" sz="2200" dirty="0" smtClean="0"/>
              <a:t>Estas labores son sometidas a intensas solicitaciones inducidas por la redistribución y concentración de esfuerzos asociadas al proceso de hundimiento.</a:t>
            </a:r>
          </a:p>
          <a:p>
            <a:r>
              <a:rPr lang="es-CL" sz="2200" dirty="0" smtClean="0"/>
              <a:t>En presencia de roca poco competente con buenas características de hundibilidad, donde es posible aplicar un sistema de extracción manual con galerías de sección pequeña (2,4 x 2,4m), la solución más socorrida y clásica consiste en una fortificación sistemática con marcos de madera.</a:t>
            </a:r>
          </a:p>
          <a:p>
            <a:r>
              <a:rPr lang="es-CL" sz="2200" dirty="0" smtClean="0"/>
              <a:t>Cuando se trata de roca competente (granulometría gruesa), donde se aplica un sistema de extracción mecanizado con equipos LHD, se requieren galerías de sección más grande (4,0 x 3,6 m). En estos casos, dependiendo de las condiciones locales, se recurre a soluciones que contemplan progresivamente apernado sistemático, malla de acero y </a:t>
            </a:r>
            <a:r>
              <a:rPr lang="es-CL" sz="2200" dirty="0" err="1" smtClean="0"/>
              <a:t>shotcrete</a:t>
            </a:r>
            <a:r>
              <a:rPr lang="es-CL" sz="2200" dirty="0" smtClean="0"/>
              <a:t>.</a:t>
            </a:r>
            <a:endParaRPr lang="es-CL"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642918"/>
            <a:ext cx="6286544" cy="800219"/>
          </a:xfrm>
          <a:prstGeom prst="rect">
            <a:avLst/>
          </a:prstGeom>
        </p:spPr>
        <p:txBody>
          <a:bodyPr wrap="square">
            <a:spAutoFit/>
          </a:bodyPr>
          <a:lstStyle/>
          <a:p>
            <a:endParaRPr lang="es-CL" sz="2800" dirty="0"/>
          </a:p>
          <a:p>
            <a:endParaRPr lang="es-CL" dirty="0"/>
          </a:p>
        </p:txBody>
      </p:sp>
      <p:sp>
        <p:nvSpPr>
          <p:cNvPr id="3" name="2 Rectángulo"/>
          <p:cNvSpPr/>
          <p:nvPr/>
        </p:nvSpPr>
        <p:spPr>
          <a:xfrm>
            <a:off x="642910" y="500042"/>
            <a:ext cx="7572428" cy="5262979"/>
          </a:xfrm>
          <a:prstGeom prst="rect">
            <a:avLst/>
          </a:prstGeom>
        </p:spPr>
        <p:txBody>
          <a:bodyPr wrap="square">
            <a:spAutoFit/>
          </a:bodyPr>
          <a:lstStyle/>
          <a:p>
            <a:r>
              <a:rPr lang="es-CL" sz="2400" dirty="0" smtClean="0"/>
              <a:t>En cuanto a los métodos de explotación subterráneos, se distinguen según el tratamiento que hagan de la cavidad que deja la extracción de mineral. </a:t>
            </a:r>
          </a:p>
          <a:p>
            <a:endParaRPr lang="es-CL" sz="2400" dirty="0" smtClean="0"/>
          </a:p>
          <a:p>
            <a:r>
              <a:rPr lang="es-CL" sz="2400" b="1" dirty="0" smtClean="0"/>
              <a:t>Métodos de hundimiento,</a:t>
            </a:r>
            <a:r>
              <a:rPr lang="es-CL" sz="2400" dirty="0" smtClean="0"/>
              <a:t> esto es, donde las cavidades generadas por el mineral extraído son rellenas con el material superpuesto (mineral, mientras dura la</a:t>
            </a:r>
          </a:p>
          <a:p>
            <a:r>
              <a:rPr lang="es-CL" sz="2400" dirty="0" smtClean="0"/>
              <a:t>explotación, y estéril, una vez finalizada). </a:t>
            </a:r>
          </a:p>
          <a:p>
            <a:r>
              <a:rPr lang="es-CL" sz="2400" dirty="0" smtClean="0"/>
              <a:t>El hundimiento y consecuente relleno de las cavidades se produce simultáneamente a la extracción del mineral.</a:t>
            </a:r>
          </a:p>
          <a:p>
            <a:r>
              <a:rPr lang="es-CL" sz="2400" dirty="0" smtClean="0"/>
              <a:t>o </a:t>
            </a:r>
            <a:r>
              <a:rPr lang="es-CL" sz="2400" dirty="0" err="1" smtClean="0"/>
              <a:t>Longwall</a:t>
            </a:r>
            <a:r>
              <a:rPr lang="es-CL" sz="2400" dirty="0" smtClean="0"/>
              <a:t> </a:t>
            </a:r>
            <a:r>
              <a:rPr lang="es-CL" sz="2400" dirty="0" err="1" smtClean="0"/>
              <a:t>Mining</a:t>
            </a:r>
            <a:endParaRPr lang="es-CL" sz="2400" dirty="0" smtClean="0"/>
          </a:p>
          <a:p>
            <a:r>
              <a:rPr lang="es-CL" sz="2400" dirty="0" smtClean="0"/>
              <a:t>o </a:t>
            </a:r>
            <a:r>
              <a:rPr lang="es-CL" sz="2400" dirty="0" err="1" smtClean="0"/>
              <a:t>Sublevel</a:t>
            </a:r>
            <a:r>
              <a:rPr lang="es-CL" sz="2400" dirty="0" smtClean="0"/>
              <a:t> Caving</a:t>
            </a:r>
          </a:p>
          <a:p>
            <a:r>
              <a:rPr lang="es-CL" sz="2400" b="1" dirty="0" smtClean="0"/>
              <a:t>o Block / Panel Caving</a:t>
            </a:r>
          </a:p>
          <a:p>
            <a:r>
              <a:rPr lang="es-CL" sz="2400" dirty="0" smtClean="0"/>
              <a:t> </a:t>
            </a:r>
            <a:endParaRPr lang="es-CL"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428605"/>
            <a:ext cx="8143932" cy="3416320"/>
          </a:xfrm>
          <a:prstGeom prst="rect">
            <a:avLst/>
          </a:prstGeom>
        </p:spPr>
        <p:txBody>
          <a:bodyPr wrap="square">
            <a:spAutoFit/>
          </a:bodyPr>
          <a:lstStyle/>
          <a:p>
            <a:r>
              <a:rPr lang="es-CL" sz="2400" dirty="0" smtClean="0"/>
              <a:t>Las situaciones más críticas se presentan en las intersecciones de las galerías de producción con los brazos de carguío y en las viceras de los puntos de extracción. Para mantener su estabilidad se recurre, en la mayoría de los casos, a fortificación con marcos de acero y hormigón armado.</a:t>
            </a:r>
          </a:p>
          <a:p>
            <a:r>
              <a:rPr lang="es-CL" sz="2400" dirty="0" smtClean="0"/>
              <a:t>Los piques de traspaso son también labores conflictivas que requieren una atención especial.</a:t>
            </a:r>
          </a:p>
          <a:p>
            <a:r>
              <a:rPr lang="es-CL" sz="2400" dirty="0" smtClean="0"/>
              <a:t>Se recurre incluso a revestimientos con planchas de acero o rieles insertos en hormigón.</a:t>
            </a:r>
            <a:endParaRPr lang="es-CL"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7693"/>
            <a:ext cx="8786842" cy="6832640"/>
          </a:xfrm>
          <a:prstGeom prst="rect">
            <a:avLst/>
          </a:prstGeom>
        </p:spPr>
        <p:txBody>
          <a:bodyPr wrap="square">
            <a:spAutoFit/>
          </a:bodyPr>
          <a:lstStyle/>
          <a:p>
            <a:r>
              <a:rPr lang="es-CL" sz="2400" b="1" dirty="0" smtClean="0"/>
              <a:t>Comentarios</a:t>
            </a:r>
          </a:p>
          <a:p>
            <a:r>
              <a:rPr lang="es-CL" dirty="0" smtClean="0"/>
              <a:t>En yacimientos masivos de baja ley, el método por block caving hoy en día es el que permite</a:t>
            </a:r>
          </a:p>
          <a:p>
            <a:r>
              <a:rPr lang="es-CL" dirty="0" smtClean="0"/>
              <a:t>alcanzar la mayor capacidad productiva con el menor costo de explotación (4 a 5 US$/ton).</a:t>
            </a:r>
          </a:p>
          <a:p>
            <a:r>
              <a:rPr lang="es-CL" dirty="0" smtClean="0"/>
              <a:t>En tal sentido, el caso de aplicación más relevante a nivel mundial es la mina El Teniente de</a:t>
            </a:r>
          </a:p>
          <a:p>
            <a:r>
              <a:rPr lang="es-CL" dirty="0" smtClean="0"/>
              <a:t>Codelco Chile, con una producción que supera las 100.000 tpd, lejos la mina subterránea</a:t>
            </a:r>
          </a:p>
          <a:p>
            <a:r>
              <a:rPr lang="es-CL" dirty="0" smtClean="0"/>
              <a:t>más grande del mundo.</a:t>
            </a:r>
          </a:p>
          <a:p>
            <a:r>
              <a:rPr lang="es-CL" dirty="0" smtClean="0"/>
              <a:t>La tecnología disponible en la actualidad permite su aplicación en macizos rocosos de las</a:t>
            </a:r>
          </a:p>
          <a:p>
            <a:r>
              <a:rPr lang="es-CL" dirty="0" smtClean="0"/>
              <a:t>más diversas condiciones geomecanica. No obstante, las bondades del diseño minero</a:t>
            </a:r>
          </a:p>
          <a:p>
            <a:r>
              <a:rPr lang="es-CL" dirty="0" smtClean="0"/>
              <a:t>dependen en gran medida del acierto en la estimación de la granulometría del material</a:t>
            </a:r>
          </a:p>
          <a:p>
            <a:r>
              <a:rPr lang="es-CL" dirty="0" smtClean="0"/>
              <a:t>hundido. Las metodologías para tratar este problema no siempre conducen a soluciones</a:t>
            </a:r>
          </a:p>
          <a:p>
            <a:r>
              <a:rPr lang="es-CL" dirty="0" smtClean="0"/>
              <a:t>correctas.</a:t>
            </a:r>
          </a:p>
          <a:p>
            <a:r>
              <a:rPr lang="es-CL" dirty="0" smtClean="0"/>
              <a:t>El método acepta diferentes variantes, algunas de las cuales aún se encuentran a nivel de</a:t>
            </a:r>
          </a:p>
          <a:p>
            <a:r>
              <a:rPr lang="es-CL" dirty="0" smtClean="0"/>
              <a:t>enunciado conceptual y otras en etapa de experimentación o validación a escala industrial.</a:t>
            </a:r>
          </a:p>
          <a:p>
            <a:r>
              <a:rPr lang="es-CL" dirty="0" smtClean="0"/>
              <a:t>Las posibilidades de innovación no están agotadas.</a:t>
            </a:r>
          </a:p>
          <a:p>
            <a:r>
              <a:rPr lang="es-CL" dirty="0" smtClean="0"/>
              <a:t>Permite una buena recuperación de las reservas comprendidas dentro de los límites del área</a:t>
            </a:r>
          </a:p>
          <a:p>
            <a:r>
              <a:rPr lang="es-CL" dirty="0" smtClean="0"/>
              <a:t>a hundir, pero su selectividad es prácticamente nula. La dilución se puede manejar dentro de límites aceptables (&lt; 10%) con un buen control de tiraje.</a:t>
            </a:r>
          </a:p>
          <a:p>
            <a:r>
              <a:rPr lang="es-CL" dirty="0" smtClean="0"/>
              <a:t>La preparación de un área a hundir requiere de un gran volumen de desarrollos previos al</a:t>
            </a:r>
          </a:p>
          <a:p>
            <a:r>
              <a:rPr lang="es-CL" dirty="0" smtClean="0"/>
              <a:t>inicio de la explotación. Esto significa mayores plazos de puesta en marcha y fuertes</a:t>
            </a:r>
          </a:p>
          <a:p>
            <a:r>
              <a:rPr lang="es-CL" dirty="0" smtClean="0"/>
              <a:t>inversiones antes de producir.</a:t>
            </a:r>
          </a:p>
          <a:p>
            <a:r>
              <a:rPr lang="es-CL" dirty="0" smtClean="0"/>
              <a:t>Es un método de escasa flexibilidad, que no acepta grandes modificaciones una vez iniciada</a:t>
            </a:r>
          </a:p>
          <a:p>
            <a:r>
              <a:rPr lang="es-CL" dirty="0" smtClean="0"/>
              <a:t>la producción. Situaciones adversas no previstas o errores de apreciación de las condiciones</a:t>
            </a:r>
          </a:p>
          <a:p>
            <a:r>
              <a:rPr lang="es-CL" dirty="0" smtClean="0"/>
              <a:t>geomecanica del macizo rocoso, pueden conducir al abandono o la pérdida de reservas</a:t>
            </a:r>
          </a:p>
          <a:p>
            <a:r>
              <a:rPr lang="es-CL" dirty="0" smtClean="0"/>
              <a:t>importantes.</a:t>
            </a:r>
            <a:endParaRPr lang="es-C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500042"/>
            <a:ext cx="8643966" cy="5047536"/>
          </a:xfrm>
          <a:prstGeom prst="rect">
            <a:avLst/>
          </a:prstGeom>
        </p:spPr>
        <p:txBody>
          <a:bodyPr wrap="square">
            <a:spAutoFit/>
          </a:bodyPr>
          <a:lstStyle/>
          <a:p>
            <a:r>
              <a:rPr lang="es-CL" b="1" dirty="0" smtClean="0"/>
              <a:t>                                                                   </a:t>
            </a:r>
            <a:r>
              <a:rPr lang="es-CL" sz="2800" b="1" dirty="0" smtClean="0"/>
              <a:t>Block Caving</a:t>
            </a:r>
          </a:p>
          <a:p>
            <a:r>
              <a:rPr lang="es-CL" sz="2400" b="1" dirty="0" smtClean="0"/>
              <a:t>Condiciones de aplicación</a:t>
            </a:r>
          </a:p>
          <a:p>
            <a:endParaRPr lang="es-CL" b="1" dirty="0" smtClean="0"/>
          </a:p>
          <a:p>
            <a:r>
              <a:rPr lang="es-CL" dirty="0" smtClean="0"/>
              <a:t>El método de block Caving se aplica, casi sin excepción, en yacimientos masivos de grandes</a:t>
            </a:r>
          </a:p>
          <a:p>
            <a:r>
              <a:rPr lang="es-CL" dirty="0" smtClean="0"/>
              <a:t>dimensiones, como son por ejemplo, los depósitos minerales diseminados conocidos con el nombre de cobres porfídicos, de gran ocurrencia e importancia económica en nuestro país.</a:t>
            </a:r>
          </a:p>
          <a:p>
            <a:r>
              <a:rPr lang="es-CL" dirty="0" smtClean="0"/>
              <a:t>También es posible su aplicación en cuerpos de forma tabular de gran espesor.</a:t>
            </a:r>
          </a:p>
          <a:p>
            <a:r>
              <a:rPr lang="es-CL" dirty="0" smtClean="0"/>
              <a:t>Sus mejores condiciones de aplicación se dan en rocas mineralizadas relativamente</a:t>
            </a:r>
          </a:p>
          <a:p>
            <a:r>
              <a:rPr lang="es-CL" dirty="0" smtClean="0"/>
              <a:t>incompetentes, con un alto índice de fracturas, que se hunden con facilidad quebrándose en fragmentos de tamaño reducido. Sin embrago, la tecnología disponible hoy en día permite también su aplicación en macizos rocosos que presentan alta resistencia a fragmentarse.</a:t>
            </a:r>
          </a:p>
          <a:p>
            <a:r>
              <a:rPr lang="es-CL" dirty="0" smtClean="0"/>
              <a:t>Es muy deseable o casi imprescindible que los límites del depósito sean regulares y que la</a:t>
            </a:r>
          </a:p>
          <a:p>
            <a:r>
              <a:rPr lang="es-CL" dirty="0" smtClean="0"/>
              <a:t>distribución de leyes sea uniforme. Este método no permite la explotación selectiva o</a:t>
            </a:r>
          </a:p>
          <a:p>
            <a:r>
              <a:rPr lang="es-CL" dirty="0" smtClean="0"/>
              <a:t>marginal de cuerpos pequeños, como a la inversa, tampoco es posible separar sectores de</a:t>
            </a:r>
          </a:p>
          <a:p>
            <a:r>
              <a:rPr lang="es-CL" dirty="0" smtClean="0"/>
              <a:t>baja ley incluidos dentro del macizo mineralizado.</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8596" y="571480"/>
            <a:ext cx="8358246"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0034" y="285728"/>
            <a:ext cx="8143932" cy="5139869"/>
          </a:xfrm>
          <a:prstGeom prst="rect">
            <a:avLst/>
          </a:prstGeom>
        </p:spPr>
        <p:txBody>
          <a:bodyPr wrap="square">
            <a:spAutoFit/>
          </a:bodyPr>
          <a:lstStyle/>
          <a:p>
            <a:r>
              <a:rPr lang="es-CL" sz="2400" b="1" dirty="0" smtClean="0"/>
              <a:t>Principios</a:t>
            </a:r>
          </a:p>
          <a:p>
            <a:endParaRPr lang="es-CL" sz="2400" b="1" dirty="0" smtClean="0"/>
          </a:p>
          <a:p>
            <a:r>
              <a:rPr lang="es-CL" sz="2000" b="1" dirty="0" smtClean="0"/>
              <a:t>En lo esencial, este método consiste en inducir el hundimiento de una columna mineralizada, socavándola mediante la excavación de un corte basal, proceso que se realiza aplicando las técnicas convencionales de perforación y tronadura.</a:t>
            </a:r>
          </a:p>
          <a:p>
            <a:r>
              <a:rPr lang="es-CL" sz="2000" dirty="0" smtClean="0"/>
              <a:t>Los esfuerzos internos pre-existentes en el macizo rocoso (gravitacionales y tectónicos), más los inducidos por la modificación de sus condiciones de equilibrio debido al corte basal, generan una inestabilidad en la columna de roca o loza inmediatamente superior. Esta se desploma parcialmente rellenando el vacío creado y la situación de equilibrio tiende a restablecerse.</a:t>
            </a:r>
          </a:p>
          <a:p>
            <a:r>
              <a:rPr lang="es-CL" sz="2000" dirty="0" smtClean="0"/>
              <a:t>El mineral derrumbado se extrae por la base a través de un sistema de embudos o zanjas recolectoras excavados previamente, generando así nuevas condiciones de inestabilidad. El fenómeno continúa y el desplome o hundimiento de la columna se propaga así sucesivamente hasta la superficie, proceso que en la terminología minera se denomina subsidencia.</a:t>
            </a:r>
            <a:endParaRPr lang="es-CL"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1472" y="335846"/>
            <a:ext cx="8215370" cy="4708981"/>
          </a:xfrm>
          <a:prstGeom prst="rect">
            <a:avLst/>
          </a:prstGeom>
        </p:spPr>
        <p:txBody>
          <a:bodyPr wrap="square">
            <a:spAutoFit/>
          </a:bodyPr>
          <a:lstStyle/>
          <a:p>
            <a:r>
              <a:rPr lang="es-CL" sz="2000" dirty="0" smtClean="0"/>
              <a:t>El proceso termina cuando se ha extraído toda la columna mineralizada. El material estéril sobrepuesto desciende también ocupando el vacío dejado y en la superficie se observa la aparición de un cráter.</a:t>
            </a:r>
          </a:p>
          <a:p>
            <a:r>
              <a:rPr lang="es-CL" sz="2000" dirty="0" smtClean="0"/>
              <a:t>Dependiendo de su extensión vertical, el cuerpo mineralizado puede ser explotado a partir de uno o de varios niveles de producción que se hunden sucesivamente en una secuencia descendente. Las alturas de columna entre los niveles puede variar entre 40 a 300 metros.</a:t>
            </a:r>
          </a:p>
          <a:p>
            <a:r>
              <a:rPr lang="es-CL" sz="2000" dirty="0" smtClean="0"/>
              <a:t>Se distinguen en la práctica dos modalidades de aplicación de este método:</a:t>
            </a:r>
          </a:p>
          <a:p>
            <a:endParaRPr lang="es-CL" sz="2000" dirty="0" smtClean="0"/>
          </a:p>
          <a:p>
            <a:pPr marL="457200" indent="-457200">
              <a:buAutoNum type="arabicPeriod"/>
            </a:pPr>
            <a:r>
              <a:rPr lang="es-CL" sz="2000" dirty="0" smtClean="0"/>
              <a:t>Block Caving propiamente tal, en que cada nivel se subdivide en bloques virtuales de área basal entre 3.600 m2 (60 x 60 m) a 10.000 m2 (100 x 100 m), que se hunden sucesivamente en una secuencia discreta.</a:t>
            </a:r>
          </a:p>
          <a:p>
            <a:pPr marL="457200" indent="-457200"/>
            <a:endParaRPr lang="es-CL" sz="2000" dirty="0" smtClean="0"/>
          </a:p>
          <a:p>
            <a:r>
              <a:rPr lang="es-CL" sz="2000" dirty="0" smtClean="0"/>
              <a:t>2. Panel Caving, que consiste en un hundimiento continuo de áreas o módulos de explotación de dimensiones menores.</a:t>
            </a:r>
            <a:endParaRPr lang="es-CL"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58847"/>
            <a:ext cx="8572560" cy="6247864"/>
          </a:xfrm>
          <a:prstGeom prst="rect">
            <a:avLst/>
          </a:prstGeom>
        </p:spPr>
        <p:txBody>
          <a:bodyPr wrap="square">
            <a:spAutoFit/>
          </a:bodyPr>
          <a:lstStyle/>
          <a:p>
            <a:r>
              <a:rPr lang="es-CL" sz="2400" b="1" dirty="0" smtClean="0"/>
              <a:t>Desarrollos</a:t>
            </a:r>
          </a:p>
          <a:p>
            <a:endParaRPr lang="es-CL" sz="2400" b="1" dirty="0" smtClean="0"/>
          </a:p>
          <a:p>
            <a:r>
              <a:rPr lang="es-CL" sz="2200" dirty="0" smtClean="0"/>
              <a:t>• Nivel de producción: conjunto de galerías paralelas espaciadas entre 15 a 30 m donde se realiza la operación de extracción del mineral según diversas modalidades. Incluye las correspondientes galerías de acceso o cruzados de cabecera.</a:t>
            </a:r>
          </a:p>
          <a:p>
            <a:r>
              <a:rPr lang="es-CL" sz="2200" dirty="0" smtClean="0"/>
              <a:t>• Nivel de hundimiento (UCL): conjunto de galerías paralelas espaciadas entre 15 a 30m a partir de las cuales se realiza la socavación o corte basal de la columna</a:t>
            </a:r>
          </a:p>
          <a:p>
            <a:r>
              <a:rPr lang="es-CL" sz="2200" dirty="0" smtClean="0"/>
              <a:t>mineralizada. Se ubica a una cota entre 7 a 20 m sobre el nivel de producción. Incluye las correspondientes labores de acceso o galerías de cabecera.</a:t>
            </a:r>
          </a:p>
          <a:p>
            <a:r>
              <a:rPr lang="es-CL" sz="2200" dirty="0" smtClean="0"/>
              <a:t>• Embudos o zanjas recolectoras de mineral, brazos o estocadas de carguío. Se trata de excavaciones que conectan el nivel de producción con el nivel de hundimiento, y que permiten o facilitan la extracción del mineral.</a:t>
            </a:r>
          </a:p>
          <a:p>
            <a:r>
              <a:rPr lang="es-CL" sz="2200" dirty="0" smtClean="0"/>
              <a:t>• Piques de traspaso: son labores verticales o inclinadas que conectan el nivel de producción con el nivel de transporte.</a:t>
            </a:r>
            <a:endParaRPr lang="es-CL"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500042"/>
            <a:ext cx="8429684" cy="4493538"/>
          </a:xfrm>
          <a:prstGeom prst="rect">
            <a:avLst/>
          </a:prstGeom>
        </p:spPr>
        <p:txBody>
          <a:bodyPr wrap="square">
            <a:spAutoFit/>
          </a:bodyPr>
          <a:lstStyle/>
          <a:p>
            <a:r>
              <a:rPr lang="es-CL" dirty="0" smtClean="0"/>
              <a:t>• </a:t>
            </a:r>
            <a:r>
              <a:rPr lang="es-CL" sz="2200" dirty="0" smtClean="0"/>
              <a:t>Nivel de transporte: conjunto de galerías paralelas espaciadas entre 60 a 120 m, donde llega el mineral desde el nivel de producción. Ahí se carga por intermedio de buzones a un sistema de transporte que lo conduce a la planta de chancado, que puede estar ubicada en superficie o en el interior de la mina.</a:t>
            </a:r>
          </a:p>
          <a:p>
            <a:r>
              <a:rPr lang="es-CL" sz="2200" dirty="0" smtClean="0"/>
              <a:t>• Subnivel de ventilación: conjunto de galerías paralelas espaciadas entre 60 a 120 m, y los correspondientes cruzados de cabecera, ubicadas bajo el nivel de producción (15 a 30 m). Incluye las chimeneas por donde se inyecta o se extrae el aire hacia y desde el nivel de producción respectivamente.</a:t>
            </a:r>
          </a:p>
          <a:p>
            <a:r>
              <a:rPr lang="es-CL" sz="2200" dirty="0" smtClean="0"/>
              <a:t>• Subnivel de control y/o reducción: puede ser o no necesario, dependiendo de la geometría del cuerpo mineralizado y de las características de la roca.</a:t>
            </a:r>
            <a:endParaRPr lang="es-CL"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2308</Words>
  <Application>Microsoft Office PowerPoint</Application>
  <PresentationFormat>Presentación en pantalla (4:3)</PresentationFormat>
  <Paragraphs>123</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Métodos Mineros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Corporación Nacional del Cobre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Métodos Mineros </dc:title>
  <dc:creator>jorlope</dc:creator>
  <cp:lastModifiedBy>jorlope</cp:lastModifiedBy>
  <cp:revision>31</cp:revision>
  <dcterms:created xsi:type="dcterms:W3CDTF">2013-04-28T22:05:24Z</dcterms:created>
  <dcterms:modified xsi:type="dcterms:W3CDTF">2013-06-11T02:22:03Z</dcterms:modified>
</cp:coreProperties>
</file>